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7"/>
  </p:notesMasterIdLst>
  <p:handoutMasterIdLst>
    <p:handoutMasterId r:id="rId8"/>
  </p:handoutMasterIdLst>
  <p:sldIdLst>
    <p:sldId id="256" r:id="rId3"/>
    <p:sldId id="259" r:id="rId4"/>
    <p:sldId id="260" r:id="rId5"/>
    <p:sldId id="257" r:id="rId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7ABC"/>
    <a:srgbClr val="038CDB"/>
    <a:srgbClr val="231F20"/>
    <a:srgbClr val="FFFFFF"/>
    <a:srgbClr val="393939"/>
    <a:srgbClr val="494949"/>
    <a:srgbClr val="000000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83" autoAdjust="0"/>
    <p:restoredTop sz="94648" autoAdjust="0"/>
  </p:normalViewPr>
  <p:slideViewPr>
    <p:cSldViewPr>
      <p:cViewPr>
        <p:scale>
          <a:sx n="75" d="100"/>
          <a:sy n="75" d="100"/>
        </p:scale>
        <p:origin x="1982" y="19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>
            <a:extLst>
              <a:ext uri="{FF2B5EF4-FFF2-40B4-BE49-F238E27FC236}">
                <a16:creationId xmlns:a16="http://schemas.microsoft.com/office/drawing/2014/main" id="{32F57E20-F79C-4CCB-84E8-923EF54167F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it-IT"/>
          </a:p>
        </p:txBody>
      </p:sp>
      <p:sp>
        <p:nvSpPr>
          <p:cNvPr id="355331" name="Rectangle 3">
            <a:extLst>
              <a:ext uri="{FF2B5EF4-FFF2-40B4-BE49-F238E27FC236}">
                <a16:creationId xmlns:a16="http://schemas.microsoft.com/office/drawing/2014/main" id="{3E82963D-3281-435F-83C7-EA5C2EA7ABC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it-IT"/>
          </a:p>
        </p:txBody>
      </p:sp>
      <p:sp>
        <p:nvSpPr>
          <p:cNvPr id="355332" name="Rectangle 4">
            <a:extLst>
              <a:ext uri="{FF2B5EF4-FFF2-40B4-BE49-F238E27FC236}">
                <a16:creationId xmlns:a16="http://schemas.microsoft.com/office/drawing/2014/main" id="{E32F2271-2C16-4BB5-81E6-84C28A9AF4BD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5333" name="Rectangle 5">
            <a:extLst>
              <a:ext uri="{FF2B5EF4-FFF2-40B4-BE49-F238E27FC236}">
                <a16:creationId xmlns:a16="http://schemas.microsoft.com/office/drawing/2014/main" id="{08398892-58AB-4452-BCE0-259E4197898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355334" name="Rectangle 6">
            <a:extLst>
              <a:ext uri="{FF2B5EF4-FFF2-40B4-BE49-F238E27FC236}">
                <a16:creationId xmlns:a16="http://schemas.microsoft.com/office/drawing/2014/main" id="{676D63E6-C7EE-4B30-BC55-7175B314D71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it-IT"/>
          </a:p>
        </p:txBody>
      </p:sp>
      <p:sp>
        <p:nvSpPr>
          <p:cNvPr id="355335" name="Rectangle 7">
            <a:extLst>
              <a:ext uri="{FF2B5EF4-FFF2-40B4-BE49-F238E27FC236}">
                <a16:creationId xmlns:a16="http://schemas.microsoft.com/office/drawing/2014/main" id="{9B173578-171F-47F4-B823-24F234CC48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91FEA66-94B9-4680-A4AB-4CBF2ED32FA9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60F8F4-532B-4999-B933-265A55FDBD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A8131D-96E3-449B-B507-E8CEE70A151B}" type="slidenum">
              <a:rPr lang="en-US" altLang="it-IT"/>
              <a:pPr/>
              <a:t>1</a:t>
            </a:fld>
            <a:endParaRPr lang="en-US" altLang="it-IT"/>
          </a:p>
        </p:txBody>
      </p:sp>
      <p:sp>
        <p:nvSpPr>
          <p:cNvPr id="356354" name="Rectangle 2">
            <a:extLst>
              <a:ext uri="{FF2B5EF4-FFF2-40B4-BE49-F238E27FC236}">
                <a16:creationId xmlns:a16="http://schemas.microsoft.com/office/drawing/2014/main" id="{22317514-FF9B-4791-8892-467028533F2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>
            <a:extLst>
              <a:ext uri="{FF2B5EF4-FFF2-40B4-BE49-F238E27FC236}">
                <a16:creationId xmlns:a16="http://schemas.microsoft.com/office/drawing/2014/main" id="{6757DAAA-9E6C-4EE0-90B5-53FD63696B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36A27B-4D93-4E4B-ACBE-6ACAF14BF2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99DE46-89B6-44EC-81FE-9BCD35A97C9E}" type="slidenum">
              <a:rPr lang="en-US" altLang="it-IT"/>
              <a:pPr/>
              <a:t>4</a:t>
            </a:fld>
            <a:endParaRPr lang="en-US" altLang="it-IT"/>
          </a:p>
        </p:txBody>
      </p:sp>
      <p:sp>
        <p:nvSpPr>
          <p:cNvPr id="357378" name="Rectangle 2">
            <a:extLst>
              <a:ext uri="{FF2B5EF4-FFF2-40B4-BE49-F238E27FC236}">
                <a16:creationId xmlns:a16="http://schemas.microsoft.com/office/drawing/2014/main" id="{B548E616-92F1-4DD9-8568-D476011C408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>
            <a:extLst>
              <a:ext uri="{FF2B5EF4-FFF2-40B4-BE49-F238E27FC236}">
                <a16:creationId xmlns:a16="http://schemas.microsoft.com/office/drawing/2014/main" id="{86FD1289-D1F4-40B9-B2B7-BFAFD2AFA3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BC6947F-BA4B-47E1-9CFF-94C64A7C23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92275" y="5445125"/>
            <a:ext cx="6048375" cy="750888"/>
          </a:xfrm>
        </p:spPr>
        <p:txBody>
          <a:bodyPr/>
          <a:lstStyle>
            <a:lvl1pPr algn="ctr">
              <a:defRPr sz="2800" b="1"/>
            </a:lvl1pPr>
          </a:lstStyle>
          <a:p>
            <a:pPr lvl="0"/>
            <a:r>
              <a:rPr lang="it-IT" altLang="it-IT" noProof="0"/>
              <a:t>Fare clic per modificare lo stile del titolo dello schema</a:t>
            </a:r>
            <a:endParaRPr lang="ru-RU" altLang="it-IT" noProof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D8A24BB-303A-46DD-9FDF-15D36608AD7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92275" y="6165850"/>
            <a:ext cx="6048375" cy="50323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 b="1">
                <a:solidFill>
                  <a:srgbClr val="080808"/>
                </a:solidFill>
              </a:defRPr>
            </a:lvl1pPr>
          </a:lstStyle>
          <a:p>
            <a:pPr lvl="0"/>
            <a:r>
              <a:rPr lang="it-IT" altLang="it-IT" noProof="0"/>
              <a:t>Fare clic per modificare lo stile del sottotitolo dello schema</a:t>
            </a:r>
            <a:endParaRPr lang="ru-RU" altLang="it-IT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C970B2-941F-4FA2-83F0-E264C04E5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85DA5B9-357C-41F3-BCB2-316663803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73158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78875F5-1E11-4B0F-8CEB-2E7010A80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80175" y="115888"/>
            <a:ext cx="1908175" cy="6335712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7001156-3CC3-4B7C-9988-DBC7D8E31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5650" y="115888"/>
            <a:ext cx="5572125" cy="63357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50596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0D1482-82FE-4686-AACE-C2BF81BC3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E868D2F-4ED4-42ED-9CF5-ACA93D1D4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3FA15E-CDC2-4E00-BCE3-BFE035246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3C7676-39F5-45FC-BF01-3342B746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05CACF-048A-4F36-8997-ACCD5186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1E616-F6F4-43F4-A53C-56D928CAB693}" type="slidenum">
              <a:rPr lang="ru-RU" altLang="it-IT"/>
              <a:pPr/>
              <a:t>‹N›</a:t>
            </a:fld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2468448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96712B-1081-434E-ACDF-AFA404DBC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FF49E6-6DCF-46A5-922C-58C76C67D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25623B-4C44-49A8-A03E-6849D385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60BB38-3BA2-48A8-B46D-1A1ACE1C2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6C93C5-9B3D-47E5-9534-491E8087F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7C0A3-3AC1-4340-B2A6-9233E71FC9F3}" type="slidenum">
              <a:rPr lang="ru-RU" altLang="it-IT"/>
              <a:pPr/>
              <a:t>‹N›</a:t>
            </a:fld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1246688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884765-C17B-4B1C-9DB9-2542CAFF5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8BC2062-0066-454A-B8B8-4858D4EF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CA99AC-85DC-45CB-8495-DF226748F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EBC9D0-6386-4819-AB6F-D1188044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24E60C-51BA-4EBD-8CC4-236FEE658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FDE15-F241-44A4-9745-4A3772D73976}" type="slidenum">
              <a:rPr lang="ru-RU" altLang="it-IT"/>
              <a:pPr/>
              <a:t>‹N›</a:t>
            </a:fld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3141838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C1B6DF-C576-4B26-AA19-E0926D8C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60939B-1633-4619-9C24-AC41AB6E6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3713" y="1600200"/>
            <a:ext cx="338455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A7A10E9-02E5-47D8-AB3C-88777224F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0663" y="1600200"/>
            <a:ext cx="3386137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50D82CE-6768-457F-B184-49893D663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4EE6D4A-1663-4070-BFFE-C6CBEFD38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4C2710-936E-40E8-B763-1FF23F40E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548E8-910C-452C-8FF1-7AED0CF04AE9}" type="slidenum">
              <a:rPr lang="ru-RU" altLang="it-IT"/>
              <a:pPr/>
              <a:t>‹N›</a:t>
            </a:fld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213016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ED2B64-B48D-4C7C-8AC6-C43875A52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6A210A7-CC70-48C9-A8DC-B0C9BE52E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0B1A08A-0FE1-473D-81F2-136A0EC87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6032A1-4A6F-4F0F-B76D-E345FF3F0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9724E8B-48D6-449A-A5D2-B041A7235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DD9ACA2-26C0-4257-85E7-3E484145F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31351EB-396A-476F-B256-134AE48F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3D886AA-4572-4460-8340-470E04F65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0DED6-1E70-4A23-9707-9967BF2C4F4A}" type="slidenum">
              <a:rPr lang="ru-RU" altLang="it-IT"/>
              <a:pPr/>
              <a:t>‹N›</a:t>
            </a:fld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1955618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63B650-2258-4DC7-B523-2E7371E5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8E3C06C-0B67-4A84-87AE-0384D18F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8B60EEA-6EE5-4A43-A2CD-AF21AC68A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9E7B51-48D9-4F9F-B973-E26EF845C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38BD2-E7B0-4D31-ACBD-751080E47763}" type="slidenum">
              <a:rPr lang="ru-RU" altLang="it-IT"/>
              <a:pPr/>
              <a:t>‹N›</a:t>
            </a:fld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1967795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DA7E9A3-D35D-4805-80CA-AF6716DD2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1916651-E361-4101-A18E-CE1FB7E16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4F9B6C-BD50-4A36-B256-0EED19BB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07EF0-AE42-4606-9712-B14610023B89}" type="slidenum">
              <a:rPr lang="ru-RU" altLang="it-IT"/>
              <a:pPr/>
              <a:t>‹N›</a:t>
            </a:fld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882317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D01375-B2B0-4560-A930-91E3E2C9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EFD3B2-A299-474D-8920-5032E523E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A727C9A-6F06-4D7A-9289-52A3B353C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D6FA1F-CDB3-4AB2-A7C4-648219D6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835B17-68E0-4AD1-8C7C-320B01BEB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7BD2D4-D1CD-4E32-9A36-96ED6DB3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E2015-7D71-407F-8831-BDAAA5609CF6}" type="slidenum">
              <a:rPr lang="ru-RU" altLang="it-IT"/>
              <a:pPr/>
              <a:t>‹N›</a:t>
            </a:fld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20791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FA0FF3-CA91-4C69-BF6E-275BC32F5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B57767-3B7E-4DB2-9304-447E9FEB5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630911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FDA9A9-E6D4-4006-9620-B74F52445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82BC570-7C02-4480-BF4F-7AF85460F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62A2A1-A2E6-4662-A029-1116A211A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3691FB-1A87-417F-B436-7FB49F299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03A0405-EA0D-41E4-ACD7-D4706A825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AAF4D1-33BC-41B4-9E0C-084B1C7F0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07B8D-BED6-4B2F-B72D-6E212376EA46}" type="slidenum">
              <a:rPr lang="ru-RU" altLang="it-IT"/>
              <a:pPr/>
              <a:t>‹N›</a:t>
            </a:fld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3110549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30DA52-345A-4F10-8651-3F22DBD5A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28262C1-C7C8-400A-849E-453E5E655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124481-46D2-4D5C-99E4-A567876C6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261997-87BD-420B-A580-44A3AD3F2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26F634-60A6-4E7C-82E2-231F0B82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3C54F-7643-4F56-B698-EF86EED23A69}" type="slidenum">
              <a:rPr lang="ru-RU" altLang="it-IT"/>
              <a:pPr/>
              <a:t>‹N›</a:t>
            </a:fld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3411131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1B30B3B-3C0E-43E9-A9FF-CCDEBFB87D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956425" y="274638"/>
            <a:ext cx="1730375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D401C02-C59F-46B0-8A61-12D86F3FD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63713" y="274638"/>
            <a:ext cx="5040312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5538E0-AFBA-49DA-B2E4-B797E23BB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067774-1108-48EE-ACC6-1F53E18F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EDBE8C-F164-4371-9571-9039FFDEB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EE72B-8789-4FD4-B9E7-F438B0E998F1}" type="slidenum">
              <a:rPr lang="ru-RU" altLang="it-IT"/>
              <a:pPr/>
              <a:t>‹N›</a:t>
            </a:fld>
            <a:endParaRPr lang="ru-RU" altLang="it-IT"/>
          </a:p>
        </p:txBody>
      </p:sp>
    </p:spTree>
    <p:extLst>
      <p:ext uri="{BB962C8B-B14F-4D97-AF65-F5344CB8AC3E}">
        <p14:creationId xmlns:p14="http://schemas.microsoft.com/office/powerpoint/2010/main" val="5999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7D4A92-94A8-46F0-A036-3661D50AB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05581F1-9EC3-4629-AA41-52D98269A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48908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6EE25-057F-4379-BBEA-802043CE5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50A3D8-FB44-4554-916D-182CC7BCE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088" y="836613"/>
            <a:ext cx="3667125" cy="56149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F56DEB5-AF27-4CBC-9B04-3C9DF5845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836613"/>
            <a:ext cx="3668712" cy="56149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1199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F2B773-53C7-4DAF-904A-F60A1E3CA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0909A5-10E8-4E9C-9FD0-E4AF221F3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6BD4A85-DD84-42AD-B84F-0B61897B1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5FC324C-044E-4339-97FD-142D02674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3C3BA21-0F08-4BC9-8F5E-A4F018EC4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176702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019B76-56FC-45DE-A877-A28F0F05F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3072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194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DCD0E0-68DA-4548-9ED5-7268BA848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E46E2F-DC5B-494A-8503-854FE56C2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B8CC90-D57A-4A37-981B-91B515B3E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0382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E85088-F1AF-4749-8657-536B2740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B430177-943D-4E94-8B72-49F2C3D2A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0702D0A-C6CD-4FCC-82B1-DDEA1A8E2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57780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F008427-77C3-4BE0-BDD4-D368F15C73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15888"/>
            <a:ext cx="76327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  <a:endParaRPr lang="ru-RU" altLang="it-IT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2A99744-162A-4022-A63E-D1A2BEA92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836613"/>
            <a:ext cx="7488237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ru-R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8080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80808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>
            <a:extLst>
              <a:ext uri="{FF2B5EF4-FFF2-40B4-BE49-F238E27FC236}">
                <a16:creationId xmlns:a16="http://schemas.microsoft.com/office/drawing/2014/main" id="{B9DEAC0C-F74B-4767-9A9F-D9FF12FD85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35150" y="274638"/>
            <a:ext cx="68516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it-IT"/>
              <a:t>Click to edit Master title style</a:t>
            </a:r>
          </a:p>
        </p:txBody>
      </p:sp>
      <p:sp>
        <p:nvSpPr>
          <p:cNvPr id="359427" name="Rectangle 3">
            <a:extLst>
              <a:ext uri="{FF2B5EF4-FFF2-40B4-BE49-F238E27FC236}">
                <a16:creationId xmlns:a16="http://schemas.microsoft.com/office/drawing/2014/main" id="{1B27DD6E-C7D2-4E26-B1D5-95165DCAB7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63713" y="1600200"/>
            <a:ext cx="69230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it-IT"/>
              <a:t>Click to edit Master text styles</a:t>
            </a:r>
          </a:p>
          <a:p>
            <a:pPr lvl="1"/>
            <a:r>
              <a:rPr lang="ru-RU" altLang="it-IT"/>
              <a:t>Second level</a:t>
            </a:r>
          </a:p>
          <a:p>
            <a:pPr lvl="2"/>
            <a:r>
              <a:rPr lang="ru-RU" altLang="it-IT"/>
              <a:t>Third level</a:t>
            </a:r>
          </a:p>
          <a:p>
            <a:pPr lvl="3"/>
            <a:r>
              <a:rPr lang="ru-RU" altLang="it-IT"/>
              <a:t>Fourth level</a:t>
            </a:r>
          </a:p>
          <a:p>
            <a:pPr lvl="4"/>
            <a:r>
              <a:rPr lang="ru-RU" altLang="it-IT"/>
              <a:t>Fifth level</a:t>
            </a:r>
          </a:p>
        </p:txBody>
      </p:sp>
      <p:sp>
        <p:nvSpPr>
          <p:cNvPr id="359428" name="Rectangle 4">
            <a:extLst>
              <a:ext uri="{FF2B5EF4-FFF2-40B4-BE49-F238E27FC236}">
                <a16:creationId xmlns:a16="http://schemas.microsoft.com/office/drawing/2014/main" id="{456D83DA-C960-40DA-81A1-DFB7E6E70E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it-IT"/>
          </a:p>
        </p:txBody>
      </p:sp>
      <p:sp>
        <p:nvSpPr>
          <p:cNvPr id="359429" name="Rectangle 5">
            <a:extLst>
              <a:ext uri="{FF2B5EF4-FFF2-40B4-BE49-F238E27FC236}">
                <a16:creationId xmlns:a16="http://schemas.microsoft.com/office/drawing/2014/main" id="{A14ACE8D-D0BC-49C5-BCAE-462C42521B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it-IT"/>
          </a:p>
        </p:txBody>
      </p:sp>
      <p:sp>
        <p:nvSpPr>
          <p:cNvPr id="359430" name="Rectangle 6">
            <a:extLst>
              <a:ext uri="{FF2B5EF4-FFF2-40B4-BE49-F238E27FC236}">
                <a16:creationId xmlns:a16="http://schemas.microsoft.com/office/drawing/2014/main" id="{6E76B538-74BC-4410-9079-002D85F394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1F3552-CE37-4243-9B94-4C6C40DD946B}" type="slidenum">
              <a:rPr lang="ru-RU" altLang="it-IT"/>
              <a:pPr/>
              <a:t>‹N›</a:t>
            </a:fld>
            <a:endParaRPr lang="ru-RU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studiodmproget.it/progettazione-meccanica-solidworks.html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iglioli.danilo@gmai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7D83C14F-DE35-4C7F-A864-3D485C144A6D}"/>
              </a:ext>
            </a:extLst>
          </p:cNvPr>
          <p:cNvSpPr/>
          <p:nvPr/>
        </p:nvSpPr>
        <p:spPr>
          <a:xfrm>
            <a:off x="-36512" y="4797152"/>
            <a:ext cx="9217024" cy="20913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4BA000C0-F30C-4E44-80FF-71D609371D4A}"/>
              </a:ext>
            </a:extLst>
          </p:cNvPr>
          <p:cNvGrpSpPr/>
          <p:nvPr/>
        </p:nvGrpSpPr>
        <p:grpSpPr>
          <a:xfrm>
            <a:off x="3244850" y="4869160"/>
            <a:ext cx="2654300" cy="1920601"/>
            <a:chOff x="3975100" y="101219"/>
            <a:chExt cx="2654300" cy="1920601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632D324E-85F4-42E0-883B-F90C97B5E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" r="19305"/>
            <a:stretch/>
          </p:blipFill>
          <p:spPr>
            <a:xfrm>
              <a:off x="3975100" y="101219"/>
              <a:ext cx="2654300" cy="1743456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646D4E3-0E57-49DB-8C9E-BB309A2D5E19}"/>
                </a:ext>
              </a:extLst>
            </p:cNvPr>
            <p:cNvSpPr txBox="1"/>
            <p:nvPr/>
          </p:nvSpPr>
          <p:spPr>
            <a:xfrm>
              <a:off x="4114800" y="1498600"/>
              <a:ext cx="2425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i="1" spc="300" dirty="0">
                  <a:solidFill>
                    <a:schemeClr val="bg1">
                      <a:lumMod val="50000"/>
                    </a:schemeClr>
                  </a:solidFill>
                  <a:latin typeface="Eras Bold ITC" panose="020B0907030504020204" pitchFamily="34" charset="0"/>
                </a:rPr>
                <a:t>PROGETTI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179BC696-F821-427C-B2C1-38713836C458}"/>
              </a:ext>
            </a:extLst>
          </p:cNvPr>
          <p:cNvSpPr/>
          <p:nvPr/>
        </p:nvSpPr>
        <p:spPr>
          <a:xfrm>
            <a:off x="2699792" y="260648"/>
            <a:ext cx="3312368" cy="4628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 Progetti, è un gruppo integrato di professionisti, che si occupa di progettazione meccanica e prototipazione 3D, principalmente nel settore automazione meccanica e robotica.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 progetti si distingue per il servizio su misura orientato alle esigenze del cliente.</a:t>
            </a:r>
            <a:br>
              <a:rPr lang="it-IT" sz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it-IT" sz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core business, è la progettazione: dallo studio della fattibilità fino alla documentazione tecnica della macchina e la messa in tavola dei singoli particolari.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br>
              <a:rPr lang="it-IT" sz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 Progetti si configura, quindi, come punto di riferimento al quale rivolgersi in campo progettuale, grazie anche alla sinergia fra i professionisti che garantiscono un efficace servizio in grado di risolvere qualsiasi problema proponendo sempre un ventaglio di soluzioni innovative e con alti standard qualitativi.</a:t>
            </a:r>
            <a:br>
              <a:rPr lang="it-IT" sz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it-IT" sz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 Progetti, opera utilizzando principalmente software 3D come </a:t>
            </a:r>
            <a:r>
              <a:rPr lang="it-IT" sz="1200" u="sng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SOLIDWORKS</a:t>
            </a:r>
            <a:r>
              <a:rPr lang="it-IT" sz="12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it-IT" sz="1200" u="sng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INVENTOR, SOLID EDGE e CREO.</a:t>
            </a:r>
            <a:endParaRPr lang="it-IT" sz="120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FC2288F-EBA1-4F4A-9E16-7FDB65514E52}"/>
              </a:ext>
            </a:extLst>
          </p:cNvPr>
          <p:cNvGrpSpPr/>
          <p:nvPr/>
        </p:nvGrpSpPr>
        <p:grpSpPr>
          <a:xfrm>
            <a:off x="2903805" y="4876877"/>
            <a:ext cx="5067300" cy="1746392"/>
            <a:chOff x="352425" y="6377290"/>
            <a:chExt cx="5067300" cy="1746392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D0CC541-48B0-428B-A41C-76BCBD6E3567}"/>
                </a:ext>
              </a:extLst>
            </p:cNvPr>
            <p:cNvSpPr txBox="1"/>
            <p:nvPr/>
          </p:nvSpPr>
          <p:spPr>
            <a:xfrm>
              <a:off x="352425" y="6461689"/>
              <a:ext cx="5067300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t-IT" dirty="0">
                <a:solidFill>
                  <a:schemeClr val="bg2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b="1" dirty="0">
                  <a:solidFill>
                    <a:schemeClr val="bg2"/>
                  </a:solidFill>
                </a:rPr>
                <a:t>Consulenza al cliente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b="1" dirty="0">
                  <a:solidFill>
                    <a:schemeClr val="bg2"/>
                  </a:solidFill>
                </a:rPr>
                <a:t>Studio e verifica di fattibilità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b="1" dirty="0">
                  <a:solidFill>
                    <a:schemeClr val="bg2"/>
                  </a:solidFill>
                </a:rPr>
                <a:t>Progettazione 3D dell’impianto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b="1" dirty="0">
                  <a:solidFill>
                    <a:schemeClr val="bg2"/>
                  </a:solidFill>
                </a:rPr>
                <a:t>Verifiche in </a:t>
              </a:r>
              <a:r>
                <a:rPr lang="it-IT" sz="1400" b="1" dirty="0" err="1">
                  <a:solidFill>
                    <a:schemeClr val="bg2"/>
                  </a:solidFill>
                </a:rPr>
                <a:t>codesign</a:t>
              </a:r>
              <a:endParaRPr lang="it-IT" sz="1400" b="1" dirty="0">
                <a:solidFill>
                  <a:schemeClr val="bg2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b="1" dirty="0">
                  <a:solidFill>
                    <a:schemeClr val="bg2"/>
                  </a:solidFill>
                </a:rPr>
                <a:t>Messe in tavola e documentazione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b="1" dirty="0">
                  <a:solidFill>
                    <a:schemeClr val="bg2"/>
                  </a:solidFill>
                </a:rPr>
                <a:t>Consegna del lavoro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21EC0EBF-ED33-4C03-A913-AC5C3A46A473}"/>
                </a:ext>
              </a:extLst>
            </p:cNvPr>
            <p:cNvSpPr txBox="1"/>
            <p:nvPr/>
          </p:nvSpPr>
          <p:spPr>
            <a:xfrm>
              <a:off x="609600" y="6377290"/>
              <a:ext cx="2113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bg2"/>
                  </a:solidFill>
                </a:rPr>
                <a:t>Come Operiamo </a:t>
              </a:r>
              <a:r>
                <a:rPr lang="it-IT" dirty="0">
                  <a:solidFill>
                    <a:schemeClr val="bg2"/>
                  </a:solidFill>
                  <a:latin typeface="Eras Bold ITC" panose="020B0907030504020204" pitchFamily="34" charset="0"/>
                </a:rPr>
                <a:t>!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3B9E4D61-6B34-4AB9-9155-2C401BD57A4A}"/>
              </a:ext>
            </a:extLst>
          </p:cNvPr>
          <p:cNvGrpSpPr/>
          <p:nvPr/>
        </p:nvGrpSpPr>
        <p:grpSpPr>
          <a:xfrm>
            <a:off x="6814220" y="163376"/>
            <a:ext cx="2268157" cy="6531247"/>
            <a:chOff x="6814220" y="163377"/>
            <a:chExt cx="2268157" cy="653124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AD7CF58-AEF6-4F8E-8507-4C4013C1B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82" t="14354" b="3987"/>
            <a:stretch/>
          </p:blipFill>
          <p:spPr>
            <a:xfrm>
              <a:off x="6828697" y="3427711"/>
              <a:ext cx="2253680" cy="1471014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3959DC7-30BA-4933-B206-D05DA88F8E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7295"/>
            <a:stretch/>
          </p:blipFill>
          <p:spPr>
            <a:xfrm>
              <a:off x="6814220" y="1683905"/>
              <a:ext cx="2253680" cy="1575539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98CB1F7-BCAA-4145-9D4C-C494BBD4D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8623" y="5066992"/>
              <a:ext cx="2219277" cy="1627632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0ABC70D7-5ADE-4AAB-9543-6F62DD009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8697" y="163377"/>
              <a:ext cx="2239203" cy="13551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71AC2932-2835-473B-8C40-F408038B6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5" t="21065" b="22225"/>
          <a:stretch/>
        </p:blipFill>
        <p:spPr>
          <a:xfrm>
            <a:off x="6785244" y="5104338"/>
            <a:ext cx="1878598" cy="100117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2F872E1-CC6A-4773-8F00-5BB381D89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35" y="2780928"/>
            <a:ext cx="2843808" cy="219611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94BB2CF-128E-4F1D-8B09-B375729BBF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4451" r="31601" b="23887"/>
          <a:stretch/>
        </p:blipFill>
        <p:spPr>
          <a:xfrm>
            <a:off x="6898836" y="1253074"/>
            <a:ext cx="1765006" cy="1152128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F54B253F-D78B-42C1-9DA6-F228F26267D0}"/>
              </a:ext>
            </a:extLst>
          </p:cNvPr>
          <p:cNvGrpSpPr/>
          <p:nvPr/>
        </p:nvGrpSpPr>
        <p:grpSpPr>
          <a:xfrm>
            <a:off x="2915816" y="621789"/>
            <a:ext cx="3312368" cy="5614422"/>
            <a:chOff x="9203243" y="506533"/>
            <a:chExt cx="3312368" cy="5614422"/>
          </a:xfrm>
        </p:grpSpPr>
        <p:pic>
          <p:nvPicPr>
            <p:cNvPr id="366594" name="Immagine 1" descr="pll srl logo">
              <a:extLst>
                <a:ext uri="{FF2B5EF4-FFF2-40B4-BE49-F238E27FC236}">
                  <a16:creationId xmlns:a16="http://schemas.microsoft.com/office/drawing/2014/main" id="{D1456A7A-F8B1-4A2C-97CE-98275010A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4528" y="2924944"/>
              <a:ext cx="1000212" cy="334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DC04E3EA-149A-4E60-B079-11FCF9E69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528" y="1277020"/>
              <a:ext cx="1000212" cy="552118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32F6D44A-AB5B-43DC-A278-3AABC26E0AD4}"/>
                </a:ext>
              </a:extLst>
            </p:cNvPr>
            <p:cNvSpPr/>
            <p:nvPr/>
          </p:nvSpPr>
          <p:spPr>
            <a:xfrm>
              <a:off x="9203243" y="506533"/>
              <a:ext cx="3312368" cy="5614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it-IT" sz="14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DM Progetti, segue commercialmente aziende costruttrici di componenti per Automazione:</a:t>
              </a:r>
            </a:p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endParaRPr lang="it-IT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endParaRPr lang="it-IT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endParaRPr lang="it-IT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it-IT" sz="14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Produttori di pinze di presa e sistemi lineari ad alta precisione sia pneumatici che elettrici, componenti completamente costruiti in Italia.</a:t>
              </a:r>
            </a:p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endParaRPr lang="it-IT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endParaRPr lang="it-IT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endParaRPr lang="it-IT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it-IT" sz="14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costruttore di protezioni e strutture in profilati in alluminio e lavorazioni di materie plastiche.</a:t>
              </a:r>
            </a:p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it-IT" sz="14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endParaRPr lang="it-IT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endParaRPr lang="it-IT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it-IT" sz="14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Inoltre DM Progetti </a:t>
              </a:r>
            </a:p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it-IT" sz="14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 il suo marchio </a:t>
              </a:r>
              <a:r>
                <a:rPr lang="it-IT" sz="140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Conveyor</a:t>
              </a:r>
              <a:r>
                <a:rPr lang="it-IT" sz="14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400" dirty="0" err="1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Sistem</a:t>
              </a:r>
              <a:endParaRPr lang="it-IT" sz="1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it-IT" sz="1400" dirty="0">
                  <a:solidFill>
                    <a:schemeClr val="bg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progetta e produce e commercializza sistemi di trasporto a tappeto e a cinghia dentata su specifiche del cliente.</a:t>
              </a:r>
              <a:endParaRPr lang="it-IT" sz="140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C0DB35FB-DA1B-41E5-BDB9-BD67F4D84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848" y="4355523"/>
              <a:ext cx="1164603" cy="503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7075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F0932AC0-4A54-49BA-B9A1-80C369221C02}"/>
              </a:ext>
            </a:extLst>
          </p:cNvPr>
          <p:cNvSpPr/>
          <p:nvPr/>
        </p:nvSpPr>
        <p:spPr>
          <a:xfrm>
            <a:off x="0" y="4869160"/>
            <a:ext cx="9144000" cy="19888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6DBCB9E4-6F21-49EA-8C2F-8412942F8110}"/>
              </a:ext>
            </a:extLst>
          </p:cNvPr>
          <p:cNvGrpSpPr/>
          <p:nvPr/>
        </p:nvGrpSpPr>
        <p:grpSpPr>
          <a:xfrm>
            <a:off x="3275856" y="5114781"/>
            <a:ext cx="2940678" cy="1497598"/>
            <a:chOff x="1959777" y="8286899"/>
            <a:chExt cx="2940678" cy="1497598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831259FB-7C22-47BB-997D-0F47357BC2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7" r="19305"/>
            <a:stretch/>
          </p:blipFill>
          <p:spPr>
            <a:xfrm>
              <a:off x="2788763" y="8286899"/>
              <a:ext cx="1085850" cy="713232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932244D8-7903-4DD3-A332-C38636CEDD41}"/>
                </a:ext>
              </a:extLst>
            </p:cNvPr>
            <p:cNvSpPr txBox="1"/>
            <p:nvPr/>
          </p:nvSpPr>
          <p:spPr>
            <a:xfrm>
              <a:off x="1959777" y="8953500"/>
              <a:ext cx="29406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tx2"/>
                  </a:solidFill>
                </a:rPr>
                <a:t>Via Miglioli,22 – 26012 Castelleone (CR)</a:t>
              </a:r>
            </a:p>
            <a:p>
              <a:pPr algn="ctr"/>
              <a:r>
                <a:rPr lang="it-IT" sz="1200" dirty="0">
                  <a:solidFill>
                    <a:schemeClr val="tx2"/>
                  </a:solidFill>
                </a:rPr>
                <a:t>Mail: </a:t>
              </a:r>
              <a:r>
                <a:rPr lang="it-IT" sz="1200" dirty="0">
                  <a:solidFill>
                    <a:schemeClr val="tx2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miglioli.danilo@gmail.com</a:t>
              </a:r>
              <a:endParaRPr lang="it-IT" sz="1200" dirty="0">
                <a:solidFill>
                  <a:schemeClr val="tx2"/>
                </a:solidFill>
              </a:endParaRPr>
            </a:p>
            <a:p>
              <a:pPr algn="ctr"/>
              <a:r>
                <a:rPr lang="it-IT" sz="1200" dirty="0" err="1">
                  <a:solidFill>
                    <a:schemeClr val="tx2"/>
                  </a:solidFill>
                </a:rPr>
                <a:t>Cel</a:t>
              </a:r>
              <a:r>
                <a:rPr lang="it-IT" sz="1200" dirty="0">
                  <a:solidFill>
                    <a:schemeClr val="tx2"/>
                  </a:solidFill>
                </a:rPr>
                <a:t>: +39 393 1013610</a:t>
              </a:r>
            </a:p>
            <a:p>
              <a:pPr algn="ctr"/>
              <a:r>
                <a:rPr lang="it-IT" sz="1200" dirty="0">
                  <a:solidFill>
                    <a:schemeClr val="tx2"/>
                  </a:solidFill>
                </a:rPr>
                <a:t>www.dm-progetti.com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8">
      <a:dk1>
        <a:srgbClr val="4D4D4D"/>
      </a:dk1>
      <a:lt1>
        <a:srgbClr val="FFFFFF"/>
      </a:lt1>
      <a:dk2>
        <a:srgbClr val="4D4D4D"/>
      </a:dk2>
      <a:lt2>
        <a:srgbClr val="393939"/>
      </a:lt2>
      <a:accent1>
        <a:srgbClr val="858585"/>
      </a:accent1>
      <a:accent2>
        <a:srgbClr val="939393"/>
      </a:accent2>
      <a:accent3>
        <a:srgbClr val="FFFFFF"/>
      </a:accent3>
      <a:accent4>
        <a:srgbClr val="404040"/>
      </a:accent4>
      <a:accent5>
        <a:srgbClr val="C2C2C2"/>
      </a:accent5>
      <a:accent6>
        <a:srgbClr val="858585"/>
      </a:accent6>
      <a:hlink>
        <a:srgbClr val="696969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11163C"/>
        </a:lt2>
        <a:accent1>
          <a:srgbClr val="212B53"/>
        </a:accent1>
        <a:accent2>
          <a:srgbClr val="364481"/>
        </a:accent2>
        <a:accent3>
          <a:srgbClr val="FFFFFF"/>
        </a:accent3>
        <a:accent4>
          <a:srgbClr val="404040"/>
        </a:accent4>
        <a:accent5>
          <a:srgbClr val="ABACB3"/>
        </a:accent5>
        <a:accent6>
          <a:srgbClr val="303D74"/>
        </a:accent6>
        <a:hlink>
          <a:srgbClr val="3E498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D254C"/>
        </a:lt2>
        <a:accent1>
          <a:srgbClr val="254B83"/>
        </a:accent1>
        <a:accent2>
          <a:srgbClr val="406DAA"/>
        </a:accent2>
        <a:accent3>
          <a:srgbClr val="FFFFFF"/>
        </a:accent3>
        <a:accent4>
          <a:srgbClr val="404040"/>
        </a:accent4>
        <a:accent5>
          <a:srgbClr val="ACB1C1"/>
        </a:accent5>
        <a:accent6>
          <a:srgbClr val="39629A"/>
        </a:accent6>
        <a:hlink>
          <a:srgbClr val="3267B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363B45"/>
        </a:lt2>
        <a:accent1>
          <a:srgbClr val="A99D9B"/>
        </a:accent1>
        <a:accent2>
          <a:srgbClr val="565A66"/>
        </a:accent2>
        <a:accent3>
          <a:srgbClr val="FFFFFF"/>
        </a:accent3>
        <a:accent4>
          <a:srgbClr val="404040"/>
        </a:accent4>
        <a:accent5>
          <a:srgbClr val="D1CCCB"/>
        </a:accent5>
        <a:accent6>
          <a:srgbClr val="4D515C"/>
        </a:accent6>
        <a:hlink>
          <a:srgbClr val="92715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B26920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D5B9AB"/>
        </a:accent5>
        <a:accent6>
          <a:srgbClr val="64727F"/>
        </a:accent6>
        <a:hlink>
          <a:srgbClr val="EEC72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2E3236"/>
        </a:lt2>
        <a:accent1>
          <a:srgbClr val="9BB6EE"/>
        </a:accent1>
        <a:accent2>
          <a:srgbClr val="6F7F8D"/>
        </a:accent2>
        <a:accent3>
          <a:srgbClr val="FFFFFF"/>
        </a:accent3>
        <a:accent4>
          <a:srgbClr val="404040"/>
        </a:accent4>
        <a:accent5>
          <a:srgbClr val="CBD7F5"/>
        </a:accent5>
        <a:accent6>
          <a:srgbClr val="64727F"/>
        </a:accent6>
        <a:hlink>
          <a:srgbClr val="84AAF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40494F"/>
        </a:lt2>
        <a:accent1>
          <a:srgbClr val="6D7D8A"/>
        </a:accent1>
        <a:accent2>
          <a:srgbClr val="A7A7A7"/>
        </a:accent2>
        <a:accent3>
          <a:srgbClr val="FFFFFF"/>
        </a:accent3>
        <a:accent4>
          <a:srgbClr val="404040"/>
        </a:accent4>
        <a:accent5>
          <a:srgbClr val="BABFC4"/>
        </a:accent5>
        <a:accent6>
          <a:srgbClr val="979797"/>
        </a:accent6>
        <a:hlink>
          <a:srgbClr val="7F7F7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4D4D4D"/>
        </a:dk2>
        <a:lt2>
          <a:srgbClr val="454D52"/>
        </a:lt2>
        <a:accent1>
          <a:srgbClr val="7D8B97"/>
        </a:accent1>
        <a:accent2>
          <a:srgbClr val="CBCBCB"/>
        </a:accent2>
        <a:accent3>
          <a:srgbClr val="FFFFFF"/>
        </a:accent3>
        <a:accent4>
          <a:srgbClr val="404040"/>
        </a:accent4>
        <a:accent5>
          <a:srgbClr val="BFC4C9"/>
        </a:accent5>
        <a:accent6>
          <a:srgbClr val="B8B8B8"/>
        </a:accent6>
        <a:hlink>
          <a:srgbClr val="5158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4D4D4D"/>
        </a:dk2>
        <a:lt2>
          <a:srgbClr val="393939"/>
        </a:lt2>
        <a:accent1>
          <a:srgbClr val="858585"/>
        </a:accent1>
        <a:accent2>
          <a:srgbClr val="939393"/>
        </a:accent2>
        <a:accent3>
          <a:srgbClr val="FFFFFF"/>
        </a:accent3>
        <a:accent4>
          <a:srgbClr val="404040"/>
        </a:accent4>
        <a:accent5>
          <a:srgbClr val="C2C2C2"/>
        </a:accent5>
        <a:accent6>
          <a:srgbClr val="858585"/>
        </a:accent6>
        <a:hlink>
          <a:srgbClr val="6969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4D4D4D"/>
        </a:dk2>
        <a:lt2>
          <a:srgbClr val="4F5056"/>
        </a:lt2>
        <a:accent1>
          <a:srgbClr val="7E7F8E"/>
        </a:accent1>
        <a:accent2>
          <a:srgbClr val="C0C1C5"/>
        </a:accent2>
        <a:accent3>
          <a:srgbClr val="FFFFFF"/>
        </a:accent3>
        <a:accent4>
          <a:srgbClr val="404040"/>
        </a:accent4>
        <a:accent5>
          <a:srgbClr val="C0C0C6"/>
        </a:accent5>
        <a:accent6>
          <a:srgbClr val="AEAFB2"/>
        </a:accent6>
        <a:hlink>
          <a:srgbClr val="ACAFB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4D4D4D"/>
        </a:dk2>
        <a:lt2>
          <a:srgbClr val="85978F"/>
        </a:lt2>
        <a:accent1>
          <a:srgbClr val="9DA499"/>
        </a:accent1>
        <a:accent2>
          <a:srgbClr val="A5B9BA"/>
        </a:accent2>
        <a:accent3>
          <a:srgbClr val="FFFFFF"/>
        </a:accent3>
        <a:accent4>
          <a:srgbClr val="404040"/>
        </a:accent4>
        <a:accent5>
          <a:srgbClr val="CCCFCA"/>
        </a:accent5>
        <a:accent6>
          <a:srgbClr val="95A7A8"/>
        </a:accent6>
        <a:hlink>
          <a:srgbClr val="ABB4A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4D4D4D"/>
        </a:dk2>
        <a:lt2>
          <a:srgbClr val="484847"/>
        </a:lt2>
        <a:accent1>
          <a:srgbClr val="7C7C74"/>
        </a:accent1>
        <a:accent2>
          <a:srgbClr val="AFB2AA"/>
        </a:accent2>
        <a:accent3>
          <a:srgbClr val="FFFFFF"/>
        </a:accent3>
        <a:accent4>
          <a:srgbClr val="404040"/>
        </a:accent4>
        <a:accent5>
          <a:srgbClr val="BFBFBC"/>
        </a:accent5>
        <a:accent6>
          <a:srgbClr val="9EA19A"/>
        </a:accent6>
        <a:hlink>
          <a:srgbClr val="D4D2C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214</TotalTime>
  <Words>279</Words>
  <Application>Microsoft Office PowerPoint</Application>
  <PresentationFormat>Presentazione su schermo (4:3)</PresentationFormat>
  <Paragraphs>33</Paragraphs>
  <Slides>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굴림</vt:lpstr>
      <vt:lpstr>template</vt:lpstr>
      <vt:lpstr>Custom Design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danilo miglioli</dc:creator>
  <cp:lastModifiedBy>danilo miglioli</cp:lastModifiedBy>
  <cp:revision>13</cp:revision>
  <dcterms:created xsi:type="dcterms:W3CDTF">2020-04-07T08:27:41Z</dcterms:created>
  <dcterms:modified xsi:type="dcterms:W3CDTF">2020-04-07T12:02:31Z</dcterms:modified>
</cp:coreProperties>
</file>